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X:\Clientes\Ostec\PPT Português\jpg\02.jpg" descr="X:\Clientes\Ostec\PPT Português\jpg\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X:\Clientes\Ostec\PPT Português\jpg\03.jpg" descr="X:\Clientes\Ostec\PPT Português\jpg\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4000" cy="68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:\Clientes\Ostec\PPT Português\jpg\01.jpg" descr="X:\Clientes\Ostec\PPT Português\jpg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57175" marR="0" indent="-25717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02128" marR="0" indent="-24492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.ly/2R8r52O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wasp.org/index.php/Category:Principle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dustria40.gov.br/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.ly/2JcEa8E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ntu.re/2Jq3ubD" TargetMode="Externa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jects.raspberrypi.org" TargetMode="External"/><Relationship Id="rId3" Type="http://schemas.openxmlformats.org/officeDocument/2006/relationships/hyperlink" Target="https://create.arduino.cc/projecthub" TargetMode="External"/><Relationship Id="rId4" Type="http://schemas.openxmlformats.org/officeDocument/2006/relationships/hyperlink" Target="https://hackaday.com" TargetMode="External"/><Relationship Id="rId5" Type="http://schemas.openxmlformats.org/officeDocument/2006/relationships/hyperlink" Target="https://blog.hackster.io" TargetMode="External"/><Relationship Id="rId6" Type="http://schemas.openxmlformats.org/officeDocument/2006/relationships/hyperlink" Target="https://conduit.suyash.io" TargetMode="External"/><Relationship Id="rId7" Type="http://schemas.openxmlformats.org/officeDocument/2006/relationships/hyperlink" Target="https://www.openhab.org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oT Security Cenários para empresas, governos e aplicações"/>
          <p:cNvSpPr txBox="1"/>
          <p:nvPr>
            <p:ph type="title" idx="4294967295"/>
          </p:nvPr>
        </p:nvSpPr>
        <p:spPr>
          <a:xfrm>
            <a:off x="684212" y="2708275"/>
            <a:ext cx="7772401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658368">
              <a:defRPr i="1" sz="3168"/>
            </a:pPr>
            <a:r>
              <a:t>IoT Security</a:t>
            </a:r>
            <a:br/>
            <a:r>
              <a:rPr i="0"/>
              <a:t>Cenários para empresas, governos e aplicações</a:t>
            </a:r>
          </a:p>
        </p:txBody>
      </p:sp>
      <p:sp>
        <p:nvSpPr>
          <p:cNvPr id="38" name="Dênis Volpato Martins…"/>
          <p:cNvSpPr txBox="1"/>
          <p:nvPr/>
        </p:nvSpPr>
        <p:spPr>
          <a:xfrm>
            <a:off x="3059112" y="4868862"/>
            <a:ext cx="324167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Dênis Volpato Martins</a:t>
            </a:r>
          </a:p>
          <a:p>
            <a:pPr algn="ctr">
              <a:defRPr sz="2400"/>
            </a:pPr>
            <a:r>
              <a:t>&lt;denis@ostec.com.br&gt;</a:t>
            </a:r>
          </a:p>
        </p:txBody>
      </p:sp>
      <p:sp>
        <p:nvSpPr>
          <p:cNvPr id="39" name="Florianópolis, 30 de outubro de 2018"/>
          <p:cNvSpPr txBox="1"/>
          <p:nvPr/>
        </p:nvSpPr>
        <p:spPr>
          <a:xfrm>
            <a:off x="5435600" y="6370637"/>
            <a:ext cx="44656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Florianópolis, 30 de outubro de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nternet of Things - ESP8266/ESP32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 - ESP8266/ESP32</a:t>
            </a:r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4155562"/>
            <a:ext cx="2021649" cy="2021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05" y="1686746"/>
            <a:ext cx="4593923" cy="224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60000">
            <a:off x="3992000" y="2621777"/>
            <a:ext cx="4770385" cy="3403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nternet of Things - Raspberry Pi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 - Raspberry Pi</a:t>
            </a:r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2" b="0"/>
          <a:stretch>
            <a:fillRect/>
          </a:stretch>
        </p:blipFill>
        <p:spPr>
          <a:xfrm>
            <a:off x="1827962" y="1197023"/>
            <a:ext cx="5487988" cy="5030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986" y="820"/>
                </a:moveTo>
                <a:cubicBezTo>
                  <a:pt x="21029" y="829"/>
                  <a:pt x="21072" y="865"/>
                  <a:pt x="21100" y="924"/>
                </a:cubicBezTo>
                <a:cubicBezTo>
                  <a:pt x="21131" y="986"/>
                  <a:pt x="21184" y="1017"/>
                  <a:pt x="21227" y="999"/>
                </a:cubicBezTo>
                <a:cubicBezTo>
                  <a:pt x="21271" y="980"/>
                  <a:pt x="21313" y="1008"/>
                  <a:pt x="21333" y="1068"/>
                </a:cubicBezTo>
                <a:cubicBezTo>
                  <a:pt x="21351" y="1124"/>
                  <a:pt x="21410" y="1223"/>
                  <a:pt x="21464" y="1288"/>
                </a:cubicBezTo>
                <a:cubicBezTo>
                  <a:pt x="21566" y="1412"/>
                  <a:pt x="21547" y="1523"/>
                  <a:pt x="21423" y="1523"/>
                </a:cubicBezTo>
                <a:cubicBezTo>
                  <a:pt x="21321" y="1523"/>
                  <a:pt x="21335" y="1594"/>
                  <a:pt x="21453" y="1675"/>
                </a:cubicBezTo>
                <a:cubicBezTo>
                  <a:pt x="21561" y="1748"/>
                  <a:pt x="21538" y="1877"/>
                  <a:pt x="21425" y="1830"/>
                </a:cubicBezTo>
                <a:cubicBezTo>
                  <a:pt x="21389" y="1815"/>
                  <a:pt x="21331" y="1837"/>
                  <a:pt x="21299" y="1880"/>
                </a:cubicBezTo>
                <a:cubicBezTo>
                  <a:pt x="21266" y="1922"/>
                  <a:pt x="21222" y="1945"/>
                  <a:pt x="21200" y="1931"/>
                </a:cubicBezTo>
                <a:cubicBezTo>
                  <a:pt x="21178" y="1916"/>
                  <a:pt x="21173" y="1951"/>
                  <a:pt x="21186" y="2007"/>
                </a:cubicBezTo>
                <a:cubicBezTo>
                  <a:pt x="21233" y="2205"/>
                  <a:pt x="21102" y="2183"/>
                  <a:pt x="20989" y="1975"/>
                </a:cubicBezTo>
                <a:cubicBezTo>
                  <a:pt x="20928" y="1861"/>
                  <a:pt x="20882" y="1750"/>
                  <a:pt x="20889" y="1728"/>
                </a:cubicBezTo>
                <a:cubicBezTo>
                  <a:pt x="20908" y="1666"/>
                  <a:pt x="20830" y="1678"/>
                  <a:pt x="20767" y="1747"/>
                </a:cubicBezTo>
                <a:cubicBezTo>
                  <a:pt x="20727" y="1791"/>
                  <a:pt x="20691" y="1766"/>
                  <a:pt x="20635" y="1646"/>
                </a:cubicBezTo>
                <a:cubicBezTo>
                  <a:pt x="20559" y="1486"/>
                  <a:pt x="20560" y="1478"/>
                  <a:pt x="20746" y="1259"/>
                </a:cubicBezTo>
                <a:cubicBezTo>
                  <a:pt x="20863" y="1121"/>
                  <a:pt x="20917" y="1017"/>
                  <a:pt x="20888" y="985"/>
                </a:cubicBezTo>
                <a:cubicBezTo>
                  <a:pt x="20862" y="957"/>
                  <a:pt x="20857" y="908"/>
                  <a:pt x="20875" y="876"/>
                </a:cubicBezTo>
                <a:cubicBezTo>
                  <a:pt x="20902" y="829"/>
                  <a:pt x="20943" y="811"/>
                  <a:pt x="20986" y="82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nternet of Things - ESP8266+Conduit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 - ESP8266+Conduit</a:t>
            </a:r>
          </a:p>
        </p:txBody>
      </p:sp>
      <p:sp>
        <p:nvSpPr>
          <p:cNvPr id="79" name="#include &lt;Arduino.h&gt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032F62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rPr>
                <a:solidFill>
                  <a:srgbClr val="D73A49"/>
                </a:solidFill>
              </a:rPr>
              <a:t>include</a:t>
            </a:r>
            <a:r>
              <a:rPr>
                <a:solidFill>
                  <a:srgbClr val="24292E"/>
                </a:solidFill>
              </a:rPr>
              <a:t> </a:t>
            </a:r>
            <a:r>
              <a:t>&lt;Arduino.h&gt;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6A737D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rPr>
                <a:solidFill>
                  <a:srgbClr val="D73A49"/>
                </a:solidFill>
              </a:rPr>
              <a:t>include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032F62"/>
                </a:solidFill>
              </a:rPr>
              <a:t>&lt;Conduit.h&gt;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6A737D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t>define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6F42C1"/>
                </a:solidFill>
              </a:rPr>
              <a:t>PINO_LED </a:t>
            </a:r>
            <a:r>
              <a:rPr>
                <a:solidFill>
                  <a:srgbClr val="24292E"/>
                </a:solidFill>
              </a:rPr>
              <a:t> D0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t>define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6F42C1"/>
                </a:solidFill>
              </a:rPr>
              <a:t>REDE_WIFI   </a:t>
            </a:r>
            <a:r>
              <a:rPr>
                <a:solidFill>
                  <a:srgbClr val="032F62"/>
                </a:solidFill>
              </a:rPr>
              <a:t>"Rede WiFi"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t>define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6F42C1"/>
                </a:solidFill>
              </a:rPr>
              <a:t>SENHA_WIFI 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032F62"/>
                </a:solidFill>
              </a:rPr>
              <a:t>"senhawifi"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6A737D"/>
                </a:solidFill>
                <a:latin typeface="Consolas"/>
                <a:ea typeface="Consolas"/>
                <a:cs typeface="Consolas"/>
                <a:sym typeface="Consolas"/>
              </a:defRPr>
            </a:pP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t>define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6F42C1"/>
                </a:solidFill>
              </a:rPr>
              <a:t>NOME_DISPOSITIVO 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032F62"/>
                </a:solidFill>
              </a:rPr>
              <a:t>"Meu LED"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t>define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6F42C1"/>
                </a:solidFill>
              </a:rPr>
              <a:t>SERVIDOR_API      </a:t>
            </a:r>
            <a:r>
              <a:rPr>
                <a:solidFill>
                  <a:srgbClr val="032F62"/>
                </a:solidFill>
              </a:rPr>
              <a:t>"api.conduit.suyash.io"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#</a:t>
            </a:r>
            <a:r>
              <a:t>define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6F42C1"/>
                </a:solidFill>
              </a:rPr>
              <a:t>CHAVE_CONTA       </a:t>
            </a:r>
            <a:r>
              <a:rPr>
                <a:solidFill>
                  <a:srgbClr val="032F62"/>
                </a:solidFill>
              </a:rPr>
              <a:t>"chave-da-conta"</a:t>
            </a:r>
            <a:endParaRPr>
              <a:solidFill>
                <a:srgbClr val="24292E"/>
              </a:solidFill>
            </a:endParaR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Conduit </a:t>
            </a:r>
            <a:r>
              <a:rPr>
                <a:solidFill>
                  <a:srgbClr val="6F42C1"/>
                </a:solidFill>
              </a:rPr>
              <a:t>conduit</a:t>
            </a:r>
            <a:r>
              <a:t>(</a:t>
            </a:r>
            <a:r>
              <a:rPr>
                <a:solidFill>
                  <a:srgbClr val="6F42C1"/>
                </a:solidFill>
              </a:rPr>
              <a:t>NOME_DISPOSITIVO</a:t>
            </a:r>
            <a:r>
              <a:t>, </a:t>
            </a:r>
            <a:r>
              <a:rPr>
                <a:solidFill>
                  <a:srgbClr val="6F42C1"/>
                </a:solidFill>
              </a:rPr>
              <a:t>SERVIDOR_API</a:t>
            </a:r>
            <a:r>
              <a:t>, </a:t>
            </a:r>
            <a:r>
              <a:rPr>
                <a:solidFill>
                  <a:srgbClr val="6F42C1"/>
                </a:solidFill>
              </a:rPr>
              <a:t>CHAVE_CONTA</a:t>
            </a:r>
            <a:r>
              <a:t>);</a:t>
            </a: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34340">
              <a:spcBef>
                <a:spcPts val="0"/>
              </a:spcBef>
              <a:buSzTx/>
              <a:buFontTx/>
              <a:buNone/>
              <a:defRPr sz="1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D73A49"/>
                </a:solidFill>
              </a:rPr>
              <a:t>int</a:t>
            </a:r>
            <a:r>
              <a:t> estadoLed = </a:t>
            </a:r>
            <a:r>
              <a:rPr>
                <a:solidFill>
                  <a:srgbClr val="005CC5"/>
                </a:solidFill>
              </a:rPr>
              <a:t>HIGH</a:t>
            </a:r>
            <a:r>
              <a:t>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nternet of Things - ESP8266+Conduit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 - ESP8266+Conduit</a:t>
            </a:r>
          </a:p>
        </p:txBody>
      </p:sp>
      <p:sp>
        <p:nvSpPr>
          <p:cNvPr id="82" name="void setup(void) {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6F42C1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D73A49"/>
                </a:solidFill>
              </a:rPr>
              <a:t>void</a:t>
            </a:r>
            <a:r>
              <a:rPr>
                <a:solidFill>
                  <a:srgbClr val="24292E"/>
                </a:solidFill>
              </a:rPr>
              <a:t> </a:t>
            </a:r>
            <a:r>
              <a:t>setup</a:t>
            </a:r>
            <a:r>
              <a:rPr>
                <a:solidFill>
                  <a:srgbClr val="24292E"/>
                </a:solidFill>
              </a:rPr>
              <a:t>(</a:t>
            </a:r>
            <a:r>
              <a:rPr>
                <a:solidFill>
                  <a:srgbClr val="D73A49"/>
                </a:solidFill>
              </a:rPr>
              <a:t>void</a:t>
            </a:r>
            <a:r>
              <a:rPr>
                <a:solidFill>
                  <a:srgbClr val="24292E"/>
                </a:solidFill>
              </a:rPr>
              <a:t>) {</a:t>
            </a:r>
            <a:endParaRPr>
              <a:solidFill>
                <a:srgbClr val="24292E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6A737D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    Serial.</a:t>
            </a:r>
            <a:r>
              <a:rPr>
                <a:solidFill>
                  <a:srgbClr val="005CC5"/>
                </a:solidFill>
              </a:rPr>
              <a:t>begin</a:t>
            </a:r>
            <a:r>
              <a:rPr>
                <a:solidFill>
                  <a:srgbClr val="24292E"/>
                </a:solidFill>
              </a:rPr>
              <a:t>(</a:t>
            </a:r>
            <a:r>
              <a:rPr>
                <a:solidFill>
                  <a:srgbClr val="005CC5"/>
                </a:solidFill>
              </a:rPr>
              <a:t>115200</a:t>
            </a:r>
            <a:r>
              <a:rPr>
                <a:solidFill>
                  <a:srgbClr val="24292E"/>
                </a:solidFill>
              </a:rPr>
              <a:t>);</a:t>
            </a:r>
            <a:endParaRPr>
              <a:solidFill>
                <a:srgbClr val="24292E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rgbClr val="005CC5"/>
                </a:solidFill>
              </a:rPr>
              <a:t>digitalWrite</a:t>
            </a:r>
            <a:r>
              <a:t>(</a:t>
            </a:r>
            <a:r>
              <a:rPr>
                <a:solidFill>
                  <a:srgbClr val="6F42C1"/>
                </a:solidFill>
              </a:rPr>
              <a:t>PINO_LED</a:t>
            </a:r>
            <a:r>
              <a:t>, estadoLed);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6A737D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24292E"/>
                </a:solidFill>
              </a:rPr>
              <a:t>    conduit.</a:t>
            </a:r>
            <a:r>
              <a:rPr>
                <a:solidFill>
                  <a:srgbClr val="005CC5"/>
                </a:solidFill>
              </a:rPr>
              <a:t>startWIFI</a:t>
            </a:r>
            <a:r>
              <a:rPr>
                <a:solidFill>
                  <a:srgbClr val="24292E"/>
                </a:solidFill>
              </a:rPr>
              <a:t>(</a:t>
            </a:r>
            <a:r>
              <a:rPr>
                <a:solidFill>
                  <a:srgbClr val="6F42C1"/>
                </a:solidFill>
              </a:rPr>
              <a:t>REDE_WIFI</a:t>
            </a:r>
            <a:r>
              <a:rPr>
                <a:solidFill>
                  <a:srgbClr val="24292E"/>
                </a:solidFill>
              </a:rPr>
              <a:t>, </a:t>
            </a:r>
            <a:r>
              <a:rPr>
                <a:solidFill>
                  <a:srgbClr val="6F42C1"/>
                </a:solidFill>
              </a:rPr>
              <a:t>SENHA_WIFI</a:t>
            </a:r>
            <a:r>
              <a:rPr>
                <a:solidFill>
                  <a:srgbClr val="24292E"/>
                </a:solidFill>
              </a:rPr>
              <a:t>);</a:t>
            </a:r>
            <a:endParaRPr>
              <a:solidFill>
                <a:srgbClr val="24292E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conduit.</a:t>
            </a:r>
            <a:r>
              <a:rPr>
                <a:solidFill>
                  <a:srgbClr val="005CC5"/>
                </a:solidFill>
              </a:rPr>
              <a:t>init</a:t>
            </a:r>
            <a:r>
              <a:t>();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conduit.</a:t>
            </a:r>
            <a:r>
              <a:rPr>
                <a:solidFill>
                  <a:srgbClr val="005CC5"/>
                </a:solidFill>
              </a:rPr>
              <a:t>addHandler</a:t>
            </a:r>
            <a:r>
              <a:t>(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    </a:t>
            </a:r>
            <a:r>
              <a:rPr>
                <a:solidFill>
                  <a:srgbClr val="032F62"/>
                </a:solidFill>
              </a:rPr>
              <a:t>"alternarLed"</a:t>
            </a:r>
            <a:r>
              <a:t>, &amp;alternarLed);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D73A49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void</a:t>
            </a:r>
            <a:r>
              <a:rPr>
                <a:solidFill>
                  <a:srgbClr val="24292E"/>
                </a:solidFill>
              </a:rPr>
              <a:t> </a:t>
            </a:r>
            <a:r>
              <a:rPr>
                <a:solidFill>
                  <a:srgbClr val="6F42C1"/>
                </a:solidFill>
              </a:rPr>
              <a:t>loop</a:t>
            </a:r>
            <a:r>
              <a:rPr>
                <a:solidFill>
                  <a:srgbClr val="24292E"/>
                </a:solidFill>
              </a:rPr>
              <a:t>(</a:t>
            </a:r>
            <a:r>
              <a:t>void</a:t>
            </a:r>
            <a:r>
              <a:rPr>
                <a:solidFill>
                  <a:srgbClr val="24292E"/>
                </a:solidFill>
              </a:rPr>
              <a:t>) {</a:t>
            </a:r>
            <a:endParaRPr>
              <a:solidFill>
                <a:srgbClr val="24292E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conduit.</a:t>
            </a:r>
            <a:r>
              <a:rPr>
                <a:solidFill>
                  <a:srgbClr val="005CC5"/>
                </a:solidFill>
              </a:rPr>
              <a:t>handle</a:t>
            </a:r>
            <a:r>
              <a:t>();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nternet of Things - ESP8266+Conduit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 - ESP8266+Conduit</a:t>
            </a:r>
          </a:p>
        </p:txBody>
      </p:sp>
      <p:sp>
        <p:nvSpPr>
          <p:cNvPr id="85" name="int ledToggle(RequestParams *rq) {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D73A49"/>
                </a:solidFill>
              </a:rPr>
              <a:t>int</a:t>
            </a:r>
            <a:r>
              <a:t> </a:t>
            </a:r>
            <a:r>
              <a:rPr>
                <a:solidFill>
                  <a:srgbClr val="6F42C1"/>
                </a:solidFill>
              </a:rPr>
              <a:t>ledToggle</a:t>
            </a:r>
            <a:r>
              <a:t>(RequestParams *rq) {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estadoLed = (estadoLed) ? </a:t>
            </a:r>
            <a:r>
              <a:rPr>
                <a:solidFill>
                  <a:srgbClr val="005CC5"/>
                </a:solidFill>
              </a:rPr>
              <a:t>LOW</a:t>
            </a:r>
            <a:r>
              <a:t> : </a:t>
            </a:r>
            <a:r>
              <a:rPr>
                <a:solidFill>
                  <a:srgbClr val="005CC5"/>
                </a:solidFill>
              </a:rPr>
              <a:t>HIGH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</a:t>
            </a:r>
            <a:r>
              <a:rPr>
                <a:solidFill>
                  <a:srgbClr val="005CC5"/>
                </a:solidFill>
              </a:rPr>
              <a:t>digitalWrite</a:t>
            </a:r>
            <a:r>
              <a:t>(</a:t>
            </a:r>
            <a:r>
              <a:rPr>
                <a:solidFill>
                  <a:srgbClr val="6F42C1"/>
                </a:solidFill>
              </a:rPr>
              <a:t>PINO_LED</a:t>
            </a:r>
            <a:r>
              <a:t>, estadoLed);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Serial.</a:t>
            </a:r>
            <a:r>
              <a:rPr>
                <a:solidFill>
                  <a:srgbClr val="005CC5"/>
                </a:solidFill>
              </a:rPr>
              <a:t>print</a:t>
            </a:r>
            <a:r>
              <a:t>(</a:t>
            </a:r>
            <a:r>
              <a:rPr>
                <a:solidFill>
                  <a:srgbClr val="032F62"/>
                </a:solidFill>
              </a:rPr>
              <a:t>"UUID da requisição: "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Serial.</a:t>
            </a:r>
            <a:r>
              <a:rPr>
                <a:solidFill>
                  <a:srgbClr val="005CC5"/>
                </a:solidFill>
              </a:rPr>
              <a:t>println</a:t>
            </a:r>
            <a:r>
              <a:t>(rq-&gt;request_uuid);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conduit.</a:t>
            </a:r>
            <a:r>
              <a:rPr>
                <a:solidFill>
                  <a:srgbClr val="005CC5"/>
                </a:solidFill>
              </a:rPr>
              <a:t>sendResponse</a:t>
            </a:r>
            <a:r>
              <a:t>(rq,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    (estadoLed) ? </a:t>
            </a:r>
            <a:r>
              <a:rPr>
                <a:solidFill>
                  <a:srgbClr val="032F62"/>
                </a:solidFill>
              </a:rPr>
              <a:t>"ON" </a:t>
            </a:r>
            <a:r>
              <a:t>: </a:t>
            </a:r>
            <a:r>
              <a:rPr>
                <a:solidFill>
                  <a:srgbClr val="032F62"/>
                </a:solidFill>
              </a:rPr>
              <a:t>"OFF"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2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meline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Timeline</a:t>
            </a:r>
          </a:p>
        </p:txBody>
      </p:sp>
      <p:sp>
        <p:nvSpPr>
          <p:cNvPr id="88" name="1982: máquina da Coca-cola conectada à ARPANET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  <a:defRPr b="1" u="sng"/>
            </a:pPr>
            <a:r>
              <a:t>1982</a:t>
            </a:r>
            <a:r>
              <a:rPr b="0" u="none"/>
              <a:t>: máquina da Coca-cola conectada à ARPANET;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1990</a:t>
            </a:r>
            <a:r>
              <a:rPr b="0" u="none"/>
              <a:t>: torradeira conectada à internet (John Romkey);</a:t>
            </a:r>
          </a:p>
          <a:p>
            <a:pPr marL="342900" indent="-342900">
              <a:buChar char="•"/>
              <a:defRPr b="1" u="sng"/>
            </a:pPr>
          </a:p>
          <a:p>
            <a:pPr marL="342900" indent="-342900">
              <a:buChar char="•"/>
              <a:defRPr b="1" u="sng"/>
            </a:pPr>
            <a:r>
              <a:t>1999</a:t>
            </a:r>
            <a:r>
              <a:rPr b="0" u="none"/>
              <a:t>: introdução do termo Internet of Things (Kevin Ashton);</a:t>
            </a:r>
          </a:p>
          <a:p>
            <a:pPr marL="342900" indent="-342900">
              <a:buChar char="•"/>
              <a:defRPr b="1" u="sng"/>
            </a:pPr>
          </a:p>
          <a:p>
            <a:pPr marL="342900" indent="-342900">
              <a:buChar char="•"/>
              <a:defRPr b="1" u="sng"/>
            </a:pPr>
            <a:r>
              <a:t>2000</a:t>
            </a:r>
            <a:r>
              <a:rPr b="0" u="none"/>
              <a:t>: primeira geladeira habilitada à internet (LG);</a:t>
            </a:r>
          </a:p>
          <a:p>
            <a:pPr marL="342900" indent="-342900">
              <a:buChar char="•"/>
              <a:defRPr b="1" u="sng"/>
            </a:pPr>
          </a:p>
          <a:p>
            <a:pPr marL="342900" indent="-342900">
              <a:buChar char="•"/>
              <a:defRPr b="1" u="sng"/>
            </a:pPr>
            <a:r>
              <a:t>2004</a:t>
            </a:r>
            <a:r>
              <a:rPr b="0" u="none"/>
              <a:t>: IoT começa a aparecer em livros- 2008: primeira conferencia internacional de IoT;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meline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Timeline</a:t>
            </a:r>
          </a:p>
        </p:txBody>
      </p:sp>
      <p:sp>
        <p:nvSpPr>
          <p:cNvPr id="91" name="2008: internet já tem mais &quot;coisas&quot; do que pessoas conectadas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  <a:defRPr b="1" u="sng"/>
            </a:pPr>
            <a:r>
              <a:t>2008</a:t>
            </a:r>
            <a:r>
              <a:rPr b="0" u="none"/>
              <a:t>: internet já tem mais "coisas" do que pessoas conectadas;</a:t>
            </a:r>
          </a:p>
          <a:p>
            <a:pPr marL="342900" indent="-342900">
              <a:buChar char="•"/>
              <a:defRPr b="1" u="sng"/>
            </a:pPr>
          </a:p>
          <a:p>
            <a:pPr marL="342900" indent="-342900">
              <a:buChar char="•"/>
              <a:defRPr b="1" u="sng"/>
            </a:pPr>
            <a:r>
              <a:t>2009</a:t>
            </a:r>
            <a:r>
              <a:rPr b="0" u="none"/>
              <a:t>: carros autônomos do Google;</a:t>
            </a:r>
          </a:p>
          <a:p>
            <a:pPr marL="342900" indent="-342900">
              <a:buChar char="•"/>
              <a:defRPr b="1" u="sng"/>
            </a:pPr>
          </a:p>
          <a:p>
            <a:pPr marL="342900" indent="-342900">
              <a:buChar char="•"/>
              <a:defRPr b="1" u="sng"/>
            </a:pPr>
            <a:r>
              <a:t>2010</a:t>
            </a:r>
            <a:r>
              <a:rPr b="0" u="none"/>
              <a:t>: China coloca IoT como uma indústria importante;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2011</a:t>
            </a:r>
            <a:r>
              <a:rPr b="0" u="none"/>
              <a:t>: Gartner coloca IoT no hype de tecnologia;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2014</a:t>
            </a:r>
            <a:r>
              <a:rPr b="0" u="none"/>
              <a:t>: é criado o Industrial IoT Standards Consortium;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meline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Timeline</a:t>
            </a:r>
          </a:p>
        </p:txBody>
      </p:sp>
      <p:sp>
        <p:nvSpPr>
          <p:cNvPr id="94" name="2014: o número de dispositivos é maior do que o número de pessoas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  <a:defRPr b="1" u="sng"/>
            </a:pPr>
            <a:r>
              <a:t>2014</a:t>
            </a:r>
            <a:r>
              <a:rPr b="0" u="none"/>
              <a:t>: o número de dispositivos é maior do que o número de pessoas;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2016</a:t>
            </a:r>
            <a:r>
              <a:rPr b="0" u="none"/>
              <a:t>: primeiro IoT malware é anunciado;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2017</a:t>
            </a:r>
            <a:r>
              <a:rPr b="0" u="none"/>
              <a:t>: governos e empresas começam a falar mais sobre IoT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sp>
        <p:nvSpPr>
          <p:cNvPr id="97" name="Muitas empresas trazendo números diferentes, mas todos são muito grandes!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Muitas empresas trazendo números diferentes, mas todos são muito grandes!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Crescimento de $157B em 2016 para $457B em 2020, com crescimento anual de 28.5% (CAGR). </a:t>
            </a:r>
            <a:r>
              <a:rPr b="1" u="sng"/>
              <a:t>Fonte</a:t>
            </a:r>
            <a:r>
              <a:t>: Forbes;</a:t>
            </a:r>
          </a:p>
          <a:p>
            <a:pPr marL="342900" indent="-342900">
              <a:buChar char="•"/>
              <a:defRPr>
                <a:solidFill>
                  <a:srgbClr val="FF0000"/>
                </a:solidFill>
              </a:defRPr>
            </a:pPr>
          </a:p>
          <a:p>
            <a:pPr lvl="1" marL="742950" indent="-285750">
              <a:spcBef>
                <a:spcPts val="0"/>
              </a:spcBef>
              <a:defRPr sz="2000"/>
            </a:pPr>
            <a:r>
              <a:t>Boston Consulting Group coloca a previsão para $267B;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Manufatura, transporte e logística, serviços públicos irão liderar os gastos em $40B cada até 2020. </a:t>
            </a:r>
            <a:r>
              <a:rPr b="1" u="sng"/>
              <a:t>Fonte</a:t>
            </a:r>
            <a:r>
              <a:t>: Forbes;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pic>
        <p:nvPicPr>
          <p:cNvPr id="1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883" y="1172248"/>
            <a:ext cx="7896234" cy="5215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genda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Agenda</a:t>
            </a:r>
          </a:p>
        </p:txBody>
      </p:sp>
      <p:sp>
        <p:nvSpPr>
          <p:cNvPr id="42" name="Nivelamento de conceitos Indústria 4.0 e IoT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Nivelamento de conceitos Indústria 4.0 e IoT;</a:t>
            </a:r>
          </a:p>
          <a:p>
            <a:pPr>
              <a:buChar char="•"/>
            </a:pPr>
          </a:p>
          <a:p>
            <a:pPr>
              <a:buChar char="•"/>
              <a:defRPr i="1"/>
            </a:pPr>
            <a:r>
              <a:t>Timeline</a:t>
            </a:r>
            <a:r>
              <a:rPr i="0"/>
              <a:t>;</a:t>
            </a:r>
            <a:endParaRPr i="0"/>
          </a:p>
          <a:p>
            <a:pPr>
              <a:buChar char="•"/>
            </a:pPr>
          </a:p>
          <a:p>
            <a:pPr>
              <a:buChar char="•"/>
            </a:pPr>
            <a:r>
              <a:t>Tamanho do mercado e oportunidades;</a:t>
            </a:r>
          </a:p>
          <a:p>
            <a:pPr>
              <a:buChar char="•"/>
            </a:pPr>
          </a:p>
          <a:p>
            <a:pPr>
              <a:buChar char="•"/>
            </a:pPr>
            <a:r>
              <a:t>Incidentes conhecidos;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sp>
        <p:nvSpPr>
          <p:cNvPr id="103" name="Setor industrial deve investir mais de $85B em IoT até 2020. Fonte: Forbes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36042" indent="-336042" defTabSz="896111">
              <a:buChar char="•"/>
              <a:defRPr sz="2352"/>
            </a:pPr>
            <a:r>
              <a:t>Setor industrial deve investir mais de $85B em IoT até 2020. </a:t>
            </a:r>
            <a:r>
              <a:rPr b="1" u="sng"/>
              <a:t>Fonte</a:t>
            </a:r>
            <a:r>
              <a:t>: Forbes;</a:t>
            </a:r>
          </a:p>
          <a:p>
            <a:pPr marL="336042" indent="-336042" defTabSz="896111">
              <a:buChar char="•"/>
              <a:defRPr sz="2352"/>
            </a:pPr>
          </a:p>
          <a:p>
            <a:pPr marL="336042" indent="-336042" defTabSz="896111">
              <a:buChar char="•"/>
              <a:defRPr sz="2352"/>
            </a:pPr>
            <a:r>
              <a:t>GrowthEnabler (2017) em um report coloca que o mercado será dominado em 3 sub-setores: Smart Cities (26%), Industrial IoT (24%) e Connected Health (20%);</a:t>
            </a:r>
          </a:p>
          <a:p>
            <a:pPr marL="336042" indent="-336042" defTabSz="896111">
              <a:buChar char="•"/>
              <a:defRPr sz="2352"/>
            </a:pPr>
          </a:p>
          <a:p>
            <a:pPr marL="336042" indent="-336042" defTabSz="896111">
              <a:buChar char="•"/>
              <a:defRPr sz="2352"/>
            </a:pPr>
            <a:r>
              <a:t>Até 2025 o número de dispositivos IoT instalados será de 75.4B. </a:t>
            </a:r>
            <a:r>
              <a:rPr b="1" u="sng"/>
              <a:t>Fonte</a:t>
            </a:r>
            <a:r>
              <a:t>: Statisa;</a:t>
            </a:r>
          </a:p>
          <a:p>
            <a:pPr marL="336042" indent="-336042" defTabSz="896111">
              <a:buChar char="•"/>
              <a:defRPr sz="2352"/>
            </a:pPr>
          </a:p>
          <a:p>
            <a:pPr marL="336042" indent="-336042" defTabSz="896111">
              <a:buChar char="•"/>
              <a:defRPr sz="2352"/>
            </a:pPr>
            <a:r>
              <a:t>Leitura recomendada: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https://bit.ly/2R8r52O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40702" b="0"/>
          <a:stretch>
            <a:fillRect/>
          </a:stretch>
        </p:blipFill>
        <p:spPr>
          <a:xfrm>
            <a:off x="645157" y="1539902"/>
            <a:ext cx="7853701" cy="4438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pic>
        <p:nvPicPr>
          <p:cNvPr id="1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59823" t="0" r="0" b="0"/>
          <a:stretch>
            <a:fillRect/>
          </a:stretch>
        </p:blipFill>
        <p:spPr>
          <a:xfrm>
            <a:off x="1728907" y="1387700"/>
            <a:ext cx="5686050" cy="47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46499" b="0"/>
          <a:stretch>
            <a:fillRect/>
          </a:stretch>
        </p:blipFill>
        <p:spPr>
          <a:xfrm>
            <a:off x="938065" y="1156747"/>
            <a:ext cx="7267955" cy="5076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52871" t="0" r="0" b="0"/>
          <a:stretch>
            <a:fillRect/>
          </a:stretch>
        </p:blipFill>
        <p:spPr>
          <a:xfrm>
            <a:off x="1409501" y="1164480"/>
            <a:ext cx="6325188" cy="5015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1773237"/>
            <a:ext cx="8523288" cy="4041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amanho do mercad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Tamanho do mercado</a:t>
            </a:r>
          </a:p>
        </p:txBody>
      </p:sp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1268412"/>
            <a:ext cx="7599363" cy="4919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ncidentes conhecido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Incidentes conhecidos</a:t>
            </a:r>
          </a:p>
        </p:txBody>
      </p:sp>
      <p:sp>
        <p:nvSpPr>
          <p:cNvPr id="124" name="Tudo que passa a ser utilizado densamente torna-se alvo, e este será um desafio ainda maior para empresas e governos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Tudo que passa a ser utilizado densamente torna-se alvo, e este será um desafio ainda maior para empresas e governos;</a:t>
            </a:r>
            <a:endParaRPr>
              <a:solidFill>
                <a:srgbClr val="C00000"/>
              </a:solidFill>
            </a:endParaRP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2010</a:t>
            </a:r>
            <a:r>
              <a:rPr b="0" u="none"/>
              <a:t>: Stuxnet;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2015</a:t>
            </a:r>
            <a:r>
              <a:rPr b="0" u="none"/>
              <a:t>: SUV Jeep Hack;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2016</a:t>
            </a:r>
            <a:r>
              <a:rPr b="0" u="none"/>
              <a:t>: Mirai botnet;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  <a:defRPr b="1" u="sng"/>
            </a:pPr>
            <a:r>
              <a:t>2017</a:t>
            </a:r>
            <a:r>
              <a:rPr b="0" u="none"/>
              <a:t>: Dispositivos cardíacos.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esafios de segurança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Desafios de segurança</a:t>
            </a:r>
          </a:p>
        </p:txBody>
      </p:sp>
      <p:sp>
        <p:nvSpPr>
          <p:cNvPr id="127" name="Security by design não é uma prioridade dos fabricantes, sejam empresas privadas ou governo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18897" indent="-318897" defTabSz="850391">
              <a:buChar char="•"/>
              <a:defRPr i="1" sz="2232"/>
            </a:pPr>
            <a:r>
              <a:t>Security by design</a:t>
            </a:r>
            <a:r>
              <a:rPr i="0"/>
              <a:t> não é uma prioridade dos fabricantes, sejam empresas privadas ou governo;</a:t>
            </a:r>
          </a:p>
          <a:p>
            <a:pPr marL="318897" indent="-318897" defTabSz="850391">
              <a:buChar char="•"/>
              <a:defRPr sz="2232"/>
            </a:pPr>
          </a:p>
          <a:p>
            <a:pPr marL="318897" indent="-318897" defTabSz="850391">
              <a:buChar char="•"/>
              <a:defRPr sz="2232"/>
            </a:pPr>
            <a:r>
              <a:t>A funcionalidade normalmente está em primeiro plano;</a:t>
            </a:r>
          </a:p>
          <a:p>
            <a:pPr marL="318897" indent="-318897" defTabSz="850391">
              <a:buChar char="•"/>
              <a:defRPr sz="2232"/>
            </a:pPr>
          </a:p>
          <a:p>
            <a:pPr marL="318897" indent="-318897" defTabSz="850391">
              <a:buChar char="•"/>
              <a:defRPr sz="2232"/>
            </a:pPr>
            <a:r>
              <a:t>Nem sempre é possível adicionar segurança mínima em dispositivos com pouquíssimos recursos (o valor poderia tornar a venda/operação inviável);</a:t>
            </a:r>
          </a:p>
          <a:p>
            <a:pPr marL="318897" indent="-318897" defTabSz="850391">
              <a:buChar char="•"/>
              <a:defRPr sz="2232"/>
            </a:pPr>
          </a:p>
          <a:p>
            <a:pPr marL="318897" indent="-318897" defTabSz="850391">
              <a:buChar char="•"/>
              <a:defRPr sz="2232"/>
            </a:pPr>
            <a:r>
              <a:t>Não existe um mecanismo de segurança capaz de proteger, sozinho, toda a arquitetura (segurança multi-camada ou em profundidade);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esafios de segurança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Desafios de segurança</a:t>
            </a:r>
          </a:p>
        </p:txBody>
      </p:sp>
      <p:sp>
        <p:nvSpPr>
          <p:cNvPr id="130" name="Não confie na infraestrutura :D (Don't trust infrastructure principle)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Não confie na infraestrutura :D (</a:t>
            </a:r>
            <a:r>
              <a:rPr i="1"/>
              <a:t>Don't trust infrastructure principle</a:t>
            </a:r>
            <a:r>
              <a:t>);</a:t>
            </a:r>
          </a:p>
          <a:p>
            <a:pPr marL="342900" indent="-342900">
              <a:buChar char="•"/>
            </a:pPr>
          </a:p>
          <a:p>
            <a:pPr lvl="2">
              <a:spcBef>
                <a:spcPts val="0"/>
              </a:spcBef>
              <a:defRPr sz="2000"/>
            </a:pPr>
            <a:r>
              <a:t>Um dos vários princípios de segurança da OWASP: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https://www.owasp.org/index.php/Category:Principle</a:t>
            </a:r>
            <a:r>
              <a:t> 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Balancear segurança, recursos e preço final dos produtos realmente não é uma tarefa fácil.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genda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Agenda</a:t>
            </a:r>
          </a:p>
        </p:txBody>
      </p:sp>
      <p:sp>
        <p:nvSpPr>
          <p:cNvPr id="45" name="Desafios de segurança para IoT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Desafios de segurança para IoT;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Cenários nas empresas e governo;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Primeiros passos para adoção e desenvolvimento;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Leituras recomendadas.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esafios de segurança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Desafios de segurança</a:t>
            </a:r>
          </a:p>
        </p:txBody>
      </p:sp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239" y="1154915"/>
            <a:ext cx="7661409" cy="5164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enário nas empresa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Cenário nas empresas</a:t>
            </a:r>
          </a:p>
        </p:txBody>
      </p:sp>
      <p:sp>
        <p:nvSpPr>
          <p:cNvPr id="136" name="O governo criou uma agenda para a Indústria 4.0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O governo criou uma agenda para a Indústria 4.0</a:t>
            </a:r>
          </a:p>
          <a:p>
            <a:pPr marL="342900" indent="-342900">
              <a:buChar char="•"/>
            </a:pPr>
          </a:p>
          <a:p>
            <a:pPr lvl="2">
              <a:spcBef>
                <a:spcPts val="0"/>
              </a:spcBef>
              <a:defRPr sz="2000"/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www.industria40.gov.br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É necessário conscientizar e mudar o </a:t>
            </a:r>
            <a:r>
              <a:rPr i="1"/>
              <a:t>mindset</a:t>
            </a:r>
            <a:r>
              <a:t>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Indústria 4.0 não é (somente) para grandes empresas;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43% de 2225 empresas pesquisadas pela CNI não sabem quais tecnologias digitais podem impulsionar sua competitividade;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enário nas empresa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Cenário nas empresas</a:t>
            </a:r>
          </a:p>
        </p:txBody>
      </p:sp>
      <p:sp>
        <p:nvSpPr>
          <p:cNvPr id="139" name="A falta de conhecimento leva a investimentos equivocados; a inexistência de conhecimento técnico pode comprometer todo o investimento e a estrutura já existente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A falta de conhecimento leva a investimentos equivocados; a inexistência de conhecimento técnico pode comprometer todo o investimento e a estrutura já existente;</a:t>
            </a:r>
          </a:p>
          <a:p>
            <a:pPr marL="342900" indent="-342900">
              <a:buChar char="•"/>
            </a:pPr>
          </a:p>
          <a:p>
            <a:pPr lvl="1" marL="742950" indent="-285750">
              <a:spcBef>
                <a:spcPts val="0"/>
              </a:spcBef>
              <a:defRPr sz="2000"/>
            </a:pPr>
            <a:r>
              <a:t>Danos de reputação e imagem;</a:t>
            </a:r>
          </a:p>
          <a:p>
            <a:pPr marL="171450" indent="-171450" defTabSz="457200">
              <a:spcBef>
                <a:spcPts val="0"/>
              </a:spcBef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2000"/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t>"Uma pesquisa recente da PwC descobre que muitos defensores da Indústria 4.0 esperam ver ganhos como incremento de receita, melhores ganhos de eficiência e engajamento do cliente. Entretanto, 60% dos respondentes disseram que estão apenas se aventurando com estas tecnologias, com apenas 3% informando que alcançaram algo perto de uma definição funcional da Indústria 4.0." - Forbes (2018)</a:t>
            </a:r>
          </a:p>
          <a:p>
            <a:pPr marL="342900" indent="-342900" algn="r">
              <a:spcBef>
                <a:spcPts val="400"/>
              </a:spcBef>
              <a:buSzTx/>
              <a:buNone/>
              <a:defRPr sz="1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https://bit.ly/2JcEa8E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 os governos?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E os governos?</a:t>
            </a:r>
          </a:p>
        </p:txBody>
      </p:sp>
      <p:sp>
        <p:nvSpPr>
          <p:cNvPr id="142" name="Saindo da Indústria 4.0 e indo para IoT, há muita oportunidade de aplicação sobre a visão do governo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Saindo da Indústria 4.0 e indo para IoT, há muita oportunidade de aplicação sobre a visão do governo;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Segurança pública, saúde, segurança nacional, cidades inteligentes, economia e gerenciamento de recursos naturais, monitoramento do meio ambiente, são somente alguns exemplos para colaborar positivamente com a sociedade;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Governo indiano, assim como outros, criou uma política específica para IoT a fim de incentivar o uso seguro, inteligente e conectado para o desenvolvimento do país;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 os governos?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E os governos?</a:t>
            </a:r>
          </a:p>
        </p:txBody>
      </p:sp>
      <p:sp>
        <p:nvSpPr>
          <p:cNvPr id="145" name="How IoT drives government efficiency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How IoT drives government efficiency</a:t>
            </a:r>
          </a:p>
          <a:p>
            <a:pPr marL="342900" indent="-342900">
              <a:buChar char="•"/>
            </a:pPr>
          </a:p>
          <a:p>
            <a:pPr lvl="1" marL="742950" indent="-285750">
              <a:spcBef>
                <a:spcPts val="0"/>
              </a:spcBef>
              <a:defRPr sz="20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https://accntu.re/2Jq3ubD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O uso de IoT dentro do governo pode oferecer não somente uma experiência maior para os cidadãos através do uso de serviços, mas especialmente ajudar a reduzir custos;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Uso de sensores de baixo custo para economizar em custos de aquecimento e resfriamento de prédios públicos: $15M por ano de economia (governo americano);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 os governos?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E os governos?</a:t>
            </a:r>
          </a:p>
        </p:txBody>
      </p:sp>
      <p:sp>
        <p:nvSpPr>
          <p:cNvPr id="148" name="O departamento de agricultura americano coleta dados de fazendas, com sensores de umidade de solo, logística de colheitadeiras e outras facilidades, reduzindo em até $5M em custos de transporte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O departamento de agricultura americano coleta dados de fazendas, com sensores de umidade de solo, logística de colheitadeiras e outras facilidades, reduzindo em até $5M em custos de transporte;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Ainda no governo americano, sensores de baixo custo fazem parte do programa ShakeAlert que tem informações de terremotos em tempo real e disponibiliza informações para a população.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 os governos?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E os governos?</a:t>
            </a:r>
          </a:p>
        </p:txBody>
      </p:sp>
      <p:sp>
        <p:nvSpPr>
          <p:cNvPr id="151" name="Independente se em casa, em empresas privadas, ou em governos, a adoção massiva de IoT requer muitos cuidados complementares de segurança para uso efetivo dos benefícios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Independente se em casa, em empresas privadas, ou em governos, a adoção massiva de IoT requer muitos cuidados complementares de segurança para uso efetivo dos benefícios;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Vamos visualizar muitos incidentes sérios envolvendo inúmeros dispositivos IoT, seja com casas, carros, chão de fábrica e etc;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Por conta disso, tanto para quem usa, quanto para quem desenvolve, ter direcionamento para segurança é fundamental!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rimeiros passo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Primeiros passos</a:t>
            </a:r>
          </a:p>
        </p:txBody>
      </p:sp>
      <p:sp>
        <p:nvSpPr>
          <p:cNvPr id="154" name="Ter claro o que precisa e como utilizar, os detalhes técnicos e suporte de protocolos são fundamentais para incrementar a arquitetura de segurança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Ter claro o que precisa e como utilizar, os detalhes técnicos e suporte de protocolos são fundamentais para incrementar a arquitetura de segurança;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Segurança da informação tradicional e IoT se conversam em quase todos os aspectos, então não ignorar soluções tradicionais de filtragem, detecção/prevenção de intrusão, DPI, etc;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Construir uma rede industrial adequada e o máximo isolada possível, com camadas de segurança de comunicação para IT;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rimeiros passo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Primeiros passos</a:t>
            </a:r>
          </a:p>
        </p:txBody>
      </p:sp>
      <p:sp>
        <p:nvSpPr>
          <p:cNvPr id="157" name="Se for necessário, criar uma rede industrial segregada para dispositivos IoT com finalidades diferentes, totalmente isolados entre si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Se for necessário, criar uma rede industrial segregada para dispositivos IoT com finalidades diferentes, totalmente isolados entre si;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Mapear quais os requisitos de conexões de entrada e saída (tanto internet e intranet) e crie regras de acesso somente para esta conformidade;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Utilizar exaustivamente os recursos de segurança do dispositivo:	autenticação forte, criptografia de armazenamento e/ou comunicação, atualizações e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imeiros passo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Primeiros passos</a:t>
            </a:r>
          </a:p>
        </p:txBody>
      </p:sp>
      <p:sp>
        <p:nvSpPr>
          <p:cNvPr id="160" name="Isso vale tanto para a indústria quanto para a aplicação de dispositivos de IoT em repartições públicas ou à serviço da sociedade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Isso vale tanto para a indústria quanto para a aplicação de dispositivos de IoT em repartições públicas ou à serviço da sociedade;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Entregar maior experiência ou facilidade à indústria ou a população, e colocar a segurança ou privacidade em risco, não deve ser uma opção!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Mas e quem gostaria de desenvolver aplicações para IoT?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ndústria 4.0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Indústria 4.0</a:t>
            </a:r>
          </a:p>
        </p:txBody>
      </p:sp>
      <p:sp>
        <p:nvSpPr>
          <p:cNvPr id="48" name="Surgimento em 2010 a partir do governo alemão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Surgimento em 2010 a partir do governo alemão;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Aumentar a eficiência e personalização da manufatura;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Estima-se reduções de 10-40% em manutenção de equipamentos, 10-20% de redução de energia e produtividade de 10 à 25%;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Conceito de fábricas inteligentes conectando sistemas ciber‑físicos (CSP) com processos físicos;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icas para desenvolvedore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Dicas para desenvolvedores</a:t>
            </a:r>
          </a:p>
        </p:txBody>
      </p:sp>
      <p:sp>
        <p:nvSpPr>
          <p:cNvPr id="163" name="Autenticar todos os serviços (usuário e M2M)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  <a:r>
              <a:t>Autenticar todos os serviços (usuário e M2M)</a:t>
            </a: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  <a:r>
              <a:t>Criptografar dados</a:t>
            </a: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  <a:r>
              <a:t>Atualizações OTA seguras e automáticas</a:t>
            </a: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  <a:r>
              <a:t>Gerenciar e atualizar dependências: sistema operacional, serviços e bibliotecas</a:t>
            </a: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  <a:r>
              <a:t>Reduzir superfície de ataque</a:t>
            </a: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</a:p>
          <a:p>
            <a:pPr marL="291465" indent="-291465" defTabSz="777240">
              <a:spcBef>
                <a:spcPts val="400"/>
              </a:spcBef>
              <a:buChar char="•"/>
              <a:defRPr sz="2040"/>
            </a:pPr>
            <a:r>
              <a:t>Remover contas de manutenção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inks para projeto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Links para projetos</a:t>
            </a:r>
          </a:p>
        </p:txBody>
      </p:sp>
      <p:sp>
        <p:nvSpPr>
          <p:cNvPr id="166" name="Inspirações…"/>
          <p:cNvSpPr txBox="1"/>
          <p:nvPr>
            <p:ph type="body" idx="4294967295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Inspirações</a:t>
            </a:r>
          </a:p>
          <a:p>
            <a:pPr lvl="1" marL="742950" indent="-285750">
              <a:spcBef>
                <a:spcPts val="0"/>
              </a:spcBef>
              <a:defRPr sz="2000"/>
            </a:pPr>
          </a:p>
          <a:p>
            <a:pPr lvl="1" marL="742950" indent="-285750">
              <a:spcBef>
                <a:spcPts val="0"/>
              </a:spcBef>
              <a:defRPr sz="2000"/>
            </a:pPr>
            <a:r>
              <a:rPr b="1"/>
              <a:t>Raspberry Pi Projects</a:t>
            </a: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https://projects.raspberrypi.org</a:t>
            </a:r>
          </a:p>
          <a:p>
            <a:pPr lvl="1" marL="742950" indent="-285750">
              <a:spcBef>
                <a:spcPts val="0"/>
              </a:spcBef>
              <a:defRPr sz="2000"/>
            </a:pPr>
            <a:r>
              <a:rPr b="1"/>
              <a:t>Arduino Project Hub</a:t>
            </a: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https://create.arduino.cc/projecthub</a:t>
            </a:r>
          </a:p>
          <a:p>
            <a:pPr lvl="1" marL="742950" indent="-285750">
              <a:spcBef>
                <a:spcPts val="0"/>
              </a:spcBef>
              <a:defRPr sz="2000"/>
            </a:pPr>
            <a:r>
              <a:rPr b="1"/>
              <a:t>Hackaday</a:t>
            </a: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https://hackaday.com</a:t>
            </a:r>
          </a:p>
          <a:p>
            <a:pPr lvl="1" marL="742950" indent="-285750">
              <a:spcBef>
                <a:spcPts val="0"/>
              </a:spcBef>
              <a:defRPr sz="2000"/>
            </a:pPr>
            <a:r>
              <a:rPr b="1"/>
              <a:t>Hackster</a:t>
            </a: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https://blog.hackster.io</a:t>
            </a:r>
          </a:p>
          <a:p>
            <a:pPr lvl="1" marL="742950" indent="-285750">
              <a:spcBef>
                <a:spcPts val="0"/>
              </a:spcBef>
              <a:defRPr sz="2000"/>
            </a:pPr>
          </a:p>
          <a:p>
            <a:pPr marL="342900" indent="-342900">
              <a:buChar char="•"/>
            </a:pPr>
            <a:r>
              <a:t>Projetos</a:t>
            </a:r>
          </a:p>
          <a:p>
            <a:pPr marL="342900" indent="-342900">
              <a:buChar char="•"/>
            </a:pPr>
          </a:p>
          <a:p>
            <a:pPr lvl="1" marL="742950" indent="-285750">
              <a:spcBef>
                <a:spcPts val="0"/>
              </a:spcBef>
              <a:defRPr sz="2000"/>
            </a:pPr>
            <a:r>
              <a:rPr b="1"/>
              <a:t>Conduit</a:t>
            </a:r>
            <a:r>
              <a:t>: Securely call firmware functions from the cloud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https://conduit.suyash.io</a:t>
            </a:r>
          </a:p>
          <a:p>
            <a:pPr lvl="1" marL="742950" indent="-285750">
              <a:spcBef>
                <a:spcPts val="0"/>
              </a:spcBef>
              <a:defRPr sz="2000"/>
            </a:pPr>
            <a:r>
              <a:rPr b="1"/>
              <a:t>openHAB</a:t>
            </a:r>
            <a:r>
              <a:t>: empowering the smart home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https://www.openhab.org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ndústria 4.0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200"/>
            </a:lvl1pPr>
          </a:lstStyle>
          <a:p>
            <a:pPr/>
            <a:r>
              <a:t>Indústria 4.0</a:t>
            </a:r>
          </a:p>
        </p:txBody>
      </p:sp>
      <p:sp>
        <p:nvSpPr>
          <p:cNvPr id="51" name="Importância da convergência de IT (tecnologia da informação) com OT (tecnologia operacional)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Importância da convergência de IT (tecnologia da informação) com OT (tecnologia operacional);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Bases tecnológicas para a transformação digital da indústria:</a:t>
            </a:r>
          </a:p>
          <a:p>
            <a:pPr lvl="1" marL="685800" indent="-228600">
              <a:buChar char="•"/>
              <a:defRPr sz="2000"/>
            </a:pPr>
          </a:p>
          <a:p>
            <a:pPr lvl="1" marL="800100" indent="-342900">
              <a:buChar char="-"/>
              <a:defRPr sz="2000"/>
            </a:pPr>
            <a:r>
              <a:t>IoT;</a:t>
            </a:r>
          </a:p>
          <a:p>
            <a:pPr lvl="1" marL="800100" indent="-342900">
              <a:buChar char="-"/>
              <a:defRPr i="1" sz="2000"/>
            </a:pPr>
            <a:r>
              <a:t>Big Data e Analytics;</a:t>
            </a:r>
          </a:p>
          <a:p>
            <a:pPr lvl="1" marL="800100" indent="-342900">
              <a:buChar char="-"/>
              <a:defRPr sz="2000"/>
            </a:pPr>
            <a:r>
              <a:t>Sensores;</a:t>
            </a:r>
          </a:p>
          <a:p>
            <a:pPr lvl="1" marL="800100" indent="-342900">
              <a:buChar char="-"/>
              <a:defRPr sz="2000"/>
            </a:pPr>
            <a:r>
              <a:t>Inteligência Artificial;</a:t>
            </a:r>
          </a:p>
          <a:p>
            <a:pPr lvl="1" marL="800100" indent="-342900">
              <a:buChar char="-"/>
              <a:defRPr sz="2000"/>
            </a:pPr>
            <a:r>
              <a:t>Cloud computing;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nternet of Thing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</a:t>
            </a:r>
          </a:p>
        </p:txBody>
      </p:sp>
      <p:sp>
        <p:nvSpPr>
          <p:cNvPr id="54" name="Definição e nivelamento;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buChar char="•"/>
            </a:pPr>
            <a:r>
              <a:t>Definição e nivelamento;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M2M (Machine 2 Machine)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Siglas e variações: IIoT, IoE, etc;</a:t>
            </a:r>
          </a:p>
          <a:p>
            <a:pPr marL="342900" indent="-342900">
              <a:buChar char="•"/>
            </a:pPr>
          </a:p>
          <a:p>
            <a:pPr marL="342900" indent="-342900">
              <a:buChar char="•"/>
            </a:pPr>
            <a:r>
              <a:t>Aplicações:</a:t>
            </a:r>
          </a:p>
          <a:p>
            <a:pPr lvl="1" marL="800100" indent="-342900">
              <a:buChar char="-"/>
              <a:defRPr sz="2000"/>
            </a:pPr>
            <a:r>
              <a:t>Residências, fábricas e indústrias;</a:t>
            </a:r>
          </a:p>
          <a:p>
            <a:pPr lvl="1" marL="800100" indent="-342900">
              <a:buChar char="-"/>
              <a:defRPr sz="2000"/>
            </a:pPr>
            <a:r>
              <a:t>Logística, transportes e cidades inteligentes;</a:t>
            </a:r>
          </a:p>
          <a:p>
            <a:pPr lvl="1" marL="800100" indent="-342900">
              <a:buChar char="-"/>
              <a:defRPr sz="2000"/>
            </a:pPr>
            <a:r>
              <a:t>Agronegócio, saúde e outros.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nternet of Things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</a:t>
            </a:r>
          </a:p>
        </p:txBody>
      </p:sp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912" y="1412875"/>
            <a:ext cx="6578601" cy="478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nternet of Things - Arduin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 - Arduino</a:t>
            </a:r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250" t="5095" r="10250" b="5095"/>
          <a:stretch>
            <a:fillRect/>
          </a:stretch>
        </p:blipFill>
        <p:spPr>
          <a:xfrm>
            <a:off x="222431" y="1468487"/>
            <a:ext cx="3765370" cy="2699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5581" t="6822" r="15581" b="6822"/>
          <a:stretch>
            <a:fillRect/>
          </a:stretch>
        </p:blipFill>
        <p:spPr>
          <a:xfrm>
            <a:off x="5205658" y="1391691"/>
            <a:ext cx="3584071" cy="2853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111" t="27213" r="12111" b="27213"/>
          <a:stretch>
            <a:fillRect/>
          </a:stretch>
        </p:blipFill>
        <p:spPr>
          <a:xfrm>
            <a:off x="5751163" y="4846042"/>
            <a:ext cx="2493231" cy="951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17121" t="28207" r="17121" b="28207"/>
          <a:stretch>
            <a:fillRect/>
          </a:stretch>
        </p:blipFill>
        <p:spPr>
          <a:xfrm>
            <a:off x="973914" y="4846042"/>
            <a:ext cx="2262687" cy="951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nternet of Things - Arduino"/>
          <p:cNvSpPr txBox="1"/>
          <p:nvPr>
            <p:ph type="title" idx="4294967295"/>
          </p:nvPr>
        </p:nvSpPr>
        <p:spPr>
          <a:xfrm>
            <a:off x="2339975" y="260350"/>
            <a:ext cx="6804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i="1" sz="3200"/>
            </a:lvl1pPr>
          </a:lstStyle>
          <a:p>
            <a:pPr/>
            <a:r>
              <a:t>Internet of Things - Arduino</a:t>
            </a:r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8403" t="22778" r="8403" b="22778"/>
          <a:stretch>
            <a:fillRect/>
          </a:stretch>
        </p:blipFill>
        <p:spPr>
          <a:xfrm>
            <a:off x="330482" y="3619196"/>
            <a:ext cx="4225071" cy="1754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461" t="3291" r="6461" b="3291"/>
          <a:stretch>
            <a:fillRect/>
          </a:stretch>
        </p:blipFill>
        <p:spPr>
          <a:xfrm>
            <a:off x="4657609" y="1789112"/>
            <a:ext cx="4076090" cy="327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5229" t="24584" r="5229" b="24584"/>
          <a:stretch>
            <a:fillRect/>
          </a:stretch>
        </p:blipFill>
        <p:spPr>
          <a:xfrm>
            <a:off x="351715" y="1484219"/>
            <a:ext cx="4182570" cy="178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